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BD5"/>
    <a:srgbClr val="EBE9E6"/>
    <a:srgbClr val="E6E4E1"/>
    <a:srgbClr val="DCD9D5"/>
    <a:srgbClr val="D8D5D0"/>
    <a:srgbClr val="ECE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21EF-1291-477F-AD12-1D0E4AE23737}" type="datetimeFigureOut">
              <a:rPr lang="en-AU" smtClean="0"/>
              <a:t>27/04/2020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F63E77E-131A-4722-B11A-57ABB49197B2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945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21EF-1291-477F-AD12-1D0E4AE23737}" type="datetimeFigureOut">
              <a:rPr lang="en-AU" smtClean="0"/>
              <a:t>27/04/2020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3E77E-131A-4722-B11A-57ABB49197B2}" type="slidenum">
              <a:rPr lang="en-AU" smtClean="0"/>
              <a:t>‹#›</a:t>
            </a:fld>
            <a:endParaRPr lang="en-A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556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21EF-1291-477F-AD12-1D0E4AE23737}" type="datetimeFigureOut">
              <a:rPr lang="en-AU" smtClean="0"/>
              <a:t>27/04/2020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3E77E-131A-4722-B11A-57ABB49197B2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09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21EF-1291-477F-AD12-1D0E4AE23737}" type="datetimeFigureOut">
              <a:rPr lang="en-AU" smtClean="0"/>
              <a:t>27/04/2020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3E77E-131A-4722-B11A-57ABB49197B2}" type="slidenum">
              <a:rPr lang="en-AU" smtClean="0"/>
              <a:t>‹#›</a:t>
            </a:fld>
            <a:endParaRPr lang="en-A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555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21EF-1291-477F-AD12-1D0E4AE23737}" type="datetimeFigureOut">
              <a:rPr lang="en-AU" smtClean="0"/>
              <a:t>27/04/2020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3E77E-131A-4722-B11A-57ABB49197B2}" type="slidenum">
              <a:rPr lang="en-AU" smtClean="0"/>
              <a:t>‹#›</a:t>
            </a:fld>
            <a:endParaRPr lang="en-A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05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21EF-1291-477F-AD12-1D0E4AE23737}" type="datetimeFigureOut">
              <a:rPr lang="en-AU" smtClean="0"/>
              <a:t>27/04/2020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3E77E-131A-4722-B11A-57ABB49197B2}" type="slidenum">
              <a:rPr lang="en-AU" smtClean="0"/>
              <a:t>‹#›</a:t>
            </a:fld>
            <a:endParaRPr lang="en-A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9689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21EF-1291-477F-AD12-1D0E4AE23737}" type="datetimeFigureOut">
              <a:rPr lang="en-AU" smtClean="0"/>
              <a:t>27/04/2020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3E77E-131A-4722-B11A-57ABB49197B2}" type="slidenum">
              <a:rPr lang="en-AU" smtClean="0"/>
              <a:t>‹#›</a:t>
            </a:fld>
            <a:endParaRPr lang="en-A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198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21EF-1291-477F-AD12-1D0E4AE23737}" type="datetimeFigureOut">
              <a:rPr lang="en-AU" smtClean="0"/>
              <a:t>27/04/2020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3E77E-131A-4722-B11A-57ABB49197B2}" type="slidenum">
              <a:rPr lang="en-AU" smtClean="0"/>
              <a:t>‹#›</a:t>
            </a:fld>
            <a:endParaRPr lang="en-A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450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21EF-1291-477F-AD12-1D0E4AE23737}" type="datetimeFigureOut">
              <a:rPr lang="en-AU" smtClean="0"/>
              <a:t>27/04/2020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3E77E-131A-4722-B11A-57ABB49197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6812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21EF-1291-477F-AD12-1D0E4AE23737}" type="datetimeFigureOut">
              <a:rPr lang="en-AU" smtClean="0"/>
              <a:t>27/04/2020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3E77E-131A-4722-B11A-57ABB49197B2}" type="slidenum">
              <a:rPr lang="en-AU" smtClean="0"/>
              <a:t>‹#›</a:t>
            </a:fld>
            <a:endParaRPr lang="en-A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5044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D8C21EF-1291-477F-AD12-1D0E4AE23737}" type="datetimeFigureOut">
              <a:rPr lang="en-AU" smtClean="0"/>
              <a:t>27/04/2020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3E77E-131A-4722-B11A-57ABB49197B2}" type="slidenum">
              <a:rPr lang="en-AU" smtClean="0"/>
              <a:t>‹#›</a:t>
            </a:fld>
            <a:endParaRPr lang="en-A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46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C21EF-1291-477F-AD12-1D0E4AE23737}" type="datetimeFigureOut">
              <a:rPr lang="en-AU" smtClean="0"/>
              <a:t>27/04/2020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F63E77E-131A-4722-B11A-57ABB49197B2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85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foursquare.com/" TargetMode="External"/><Relationship Id="rId2" Type="http://schemas.openxmlformats.org/officeDocument/2006/relationships/hyperlink" Target="https://data.london.gov.uk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owardsdatascience.com/" TargetMode="External"/><Relationship Id="rId5" Type="http://schemas.openxmlformats.org/officeDocument/2006/relationships/hyperlink" Target="https://python-visualization.github.io/folium/modules.html" TargetMode="External"/><Relationship Id="rId4" Type="http://schemas.openxmlformats.org/officeDocument/2006/relationships/hyperlink" Target="https://geopandas.org/mapping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hemedicinehat.com/" TargetMode="Externa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london.gov.uk/dataset/ward-profiles-and-atlas" TargetMode="External"/><Relationship Id="rId5" Type="http://schemas.openxmlformats.org/officeDocument/2006/relationships/hyperlink" Target="https://data.london.gov.uk/dataset/land-area-and-population-density-ward-and-borough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89883-0962-4D13-9297-207442E61D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b="1" dirty="0"/>
              <a:t>Location Analysis for Positioning  Medical Practice </a:t>
            </a:r>
            <a:br>
              <a:rPr lang="en-AU" b="1" dirty="0"/>
            </a:br>
            <a:r>
              <a:rPr lang="en-AU" sz="3600" b="1" dirty="0"/>
              <a:t>Greater London Area 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54CA6-F36F-4342-A02B-E0C6B1B9BD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endParaRPr lang="en-AU" dirty="0"/>
          </a:p>
          <a:p>
            <a:r>
              <a:rPr lang="en-AU" sz="2200" b="1" dirty="0"/>
              <a:t>Asanka Pannipitiya</a:t>
            </a:r>
          </a:p>
          <a:p>
            <a:r>
              <a:rPr lang="en-AU" sz="2200" dirty="0"/>
              <a:t>IBM Capstone Project – April, 2020</a:t>
            </a:r>
          </a:p>
        </p:txBody>
      </p:sp>
    </p:spTree>
    <p:extLst>
      <p:ext uri="{BB962C8B-B14F-4D97-AF65-F5344CB8AC3E}">
        <p14:creationId xmlns:p14="http://schemas.microsoft.com/office/powerpoint/2010/main" val="2800302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11C4B-A628-4A59-B2BF-9AD266C9F6A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596" y="1968211"/>
            <a:ext cx="6159500" cy="3449638"/>
          </a:xfrm>
        </p:spPr>
        <p:txBody>
          <a:bodyPr>
            <a:normAutofit/>
          </a:bodyPr>
          <a:lstStyle/>
          <a:p>
            <a:r>
              <a:rPr lang="en-AU" dirty="0"/>
              <a:t>K-means clustering applied to all 625 local wards on population features (excluding the medical centre count). </a:t>
            </a:r>
          </a:p>
          <a:p>
            <a:r>
              <a:rPr lang="en-AU" dirty="0"/>
              <a:t>Hyper-parameter tuning (optimal K-value) by plotting sum of squared distance of samples to closest clusters.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044DC5-80F7-439C-AC5B-D9E9FDDABD08}"/>
              </a:ext>
            </a:extLst>
          </p:cNvPr>
          <p:cNvSpPr txBox="1"/>
          <p:nvPr/>
        </p:nvSpPr>
        <p:spPr>
          <a:xfrm>
            <a:off x="47154" y="1275523"/>
            <a:ext cx="6160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K-Means Clustering 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2CA6DCB-F190-4883-9A6F-412E1BB93A92}"/>
              </a:ext>
            </a:extLst>
          </p:cNvPr>
          <p:cNvSpPr txBox="1">
            <a:spLocks/>
          </p:cNvSpPr>
          <p:nvPr/>
        </p:nvSpPr>
        <p:spPr>
          <a:xfrm>
            <a:off x="19949" y="138781"/>
            <a:ext cx="652346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Machine learning approach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6DDAAC-3099-446F-96D4-CA496AC17F79}"/>
              </a:ext>
            </a:extLst>
          </p:cNvPr>
          <p:cNvSpPr/>
          <p:nvPr/>
        </p:nvSpPr>
        <p:spPr>
          <a:xfrm>
            <a:off x="5243118" y="1493239"/>
            <a:ext cx="5880683" cy="595619"/>
          </a:xfrm>
          <a:prstGeom prst="rect">
            <a:avLst/>
          </a:prstGeom>
          <a:solidFill>
            <a:srgbClr val="EBE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 descr="C:\Users\d800642\AppData\Local\Microsoft\Windows\INetCache\Content.MSO\FE00CD93.tmp">
            <a:extLst>
              <a:ext uri="{FF2B5EF4-FFF2-40B4-BE49-F238E27FC236}">
                <a16:creationId xmlns:a16="http://schemas.microsoft.com/office/drawing/2014/main" id="{4542CBC8-1F53-4F33-9059-EF606342D5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857" y="1384182"/>
            <a:ext cx="4741612" cy="30032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C68B9E2A-FB5C-4985-8CD8-AD7FCDC840B3}"/>
              </a:ext>
            </a:extLst>
          </p:cNvPr>
          <p:cNvSpPr/>
          <p:nvPr/>
        </p:nvSpPr>
        <p:spPr>
          <a:xfrm>
            <a:off x="8694273" y="2902591"/>
            <a:ext cx="130946" cy="427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117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7633330-CBF1-4B94-A304-7F57EFA5F91E}"/>
              </a:ext>
            </a:extLst>
          </p:cNvPr>
          <p:cNvSpPr txBox="1">
            <a:spLocks/>
          </p:cNvSpPr>
          <p:nvPr/>
        </p:nvSpPr>
        <p:spPr>
          <a:xfrm>
            <a:off x="19949" y="138781"/>
            <a:ext cx="652346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Cluster analysis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133437-43ED-4238-B441-7F08EFE383E8}"/>
              </a:ext>
            </a:extLst>
          </p:cNvPr>
          <p:cNvPicPr/>
          <p:nvPr/>
        </p:nvPicPr>
        <p:blipFill rotWithShape="1">
          <a:blip r:embed="rId2"/>
          <a:srcRect l="982" r="1582"/>
          <a:stretch/>
        </p:blipFill>
        <p:spPr bwMode="auto">
          <a:xfrm>
            <a:off x="4952846" y="18360"/>
            <a:ext cx="7158485" cy="12929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E8124E-1F56-4466-9479-F1AE2C5FE0D0}"/>
              </a:ext>
            </a:extLst>
          </p:cNvPr>
          <p:cNvSpPr txBox="1"/>
          <p:nvPr/>
        </p:nvSpPr>
        <p:spPr>
          <a:xfrm>
            <a:off x="74997" y="3309031"/>
            <a:ext cx="5671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Cluster – 0 </a:t>
            </a:r>
            <a:r>
              <a:rPr lang="en-AU" dirty="0"/>
              <a:t>(</a:t>
            </a:r>
            <a:r>
              <a:rPr lang="en-AU" b="1" dirty="0"/>
              <a:t>Low-Density &amp; Low-Growth suburbs)</a:t>
            </a:r>
          </a:p>
          <a:p>
            <a:endParaRPr lang="en-AU" b="1" dirty="0"/>
          </a:p>
          <a:p>
            <a:r>
              <a:rPr lang="en-AU" b="1" dirty="0"/>
              <a:t>Cluster – 1 (High Density suburbs)</a:t>
            </a:r>
          </a:p>
          <a:p>
            <a:endParaRPr lang="en-AU" b="1" dirty="0"/>
          </a:p>
          <a:p>
            <a:r>
              <a:rPr lang="en-AU" b="1" dirty="0"/>
              <a:t>Cluster – 2 (Average suburbs)</a:t>
            </a:r>
          </a:p>
          <a:p>
            <a:endParaRPr lang="en-AU" b="1" dirty="0"/>
          </a:p>
          <a:p>
            <a:r>
              <a:rPr lang="en-AU" b="1" dirty="0"/>
              <a:t>Cluster – 3 (High Growth/Booming suburbs)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2DC65-0B1A-48ED-A3AD-B639485B823F}"/>
              </a:ext>
            </a:extLst>
          </p:cNvPr>
          <p:cNvSpPr txBox="1"/>
          <p:nvPr/>
        </p:nvSpPr>
        <p:spPr>
          <a:xfrm>
            <a:off x="74997" y="1517644"/>
            <a:ext cx="5671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Looking at the mean values of the features within each cluster, following characteristics of the local wards being identified: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918679-585A-4100-BC0C-1A48F22F90AB}"/>
              </a:ext>
            </a:extLst>
          </p:cNvPr>
          <p:cNvSpPr/>
          <p:nvPr/>
        </p:nvSpPr>
        <p:spPr>
          <a:xfrm>
            <a:off x="6370042" y="5855516"/>
            <a:ext cx="5821958" cy="1002484"/>
          </a:xfrm>
          <a:prstGeom prst="rect">
            <a:avLst/>
          </a:prstGeom>
          <a:solidFill>
            <a:srgbClr val="DF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Picture 20" descr="C:\Users\d800642\AppData\Local\Microsoft\Windows\INetCache\Content.MSO\F22BB95E.tmp">
            <a:extLst>
              <a:ext uri="{FF2B5EF4-FFF2-40B4-BE49-F238E27FC236}">
                <a16:creationId xmlns:a16="http://schemas.microsoft.com/office/drawing/2014/main" id="{6E21FBB4-9225-4E05-8C95-93ADAF1D5E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038" y="1311301"/>
            <a:ext cx="5671965" cy="54079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2620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7633330-CBF1-4B94-A304-7F57EFA5F91E}"/>
              </a:ext>
            </a:extLst>
          </p:cNvPr>
          <p:cNvSpPr txBox="1">
            <a:spLocks/>
          </p:cNvSpPr>
          <p:nvPr/>
        </p:nvSpPr>
        <p:spPr>
          <a:xfrm>
            <a:off x="19949" y="138781"/>
            <a:ext cx="652346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Cluster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52DC65-0B1A-48ED-A3AD-B639485B823F}"/>
              </a:ext>
            </a:extLst>
          </p:cNvPr>
          <p:cNvSpPr txBox="1"/>
          <p:nvPr/>
        </p:nvSpPr>
        <p:spPr>
          <a:xfrm>
            <a:off x="200832" y="2314598"/>
            <a:ext cx="4642333" cy="1169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000" dirty="0"/>
              <a:t>Each grey dot in the figure is a local ward with respective medical centre count as shown in the vertical axis.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58B7D5-A1E1-493D-B5E5-A4EB06814EA6}"/>
              </a:ext>
            </a:extLst>
          </p:cNvPr>
          <p:cNvSpPr txBox="1"/>
          <p:nvPr/>
        </p:nvSpPr>
        <p:spPr>
          <a:xfrm>
            <a:off x="200832" y="1283912"/>
            <a:ext cx="894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Medical Centre Count Distribution within Clusters</a:t>
            </a:r>
          </a:p>
        </p:txBody>
      </p:sp>
      <p:pic>
        <p:nvPicPr>
          <p:cNvPr id="9" name="Picture 8" descr="C:\Users\d800642\AppData\Local\Microsoft\Windows\INetCache\Content.MSO\51109D8A.tmp">
            <a:extLst>
              <a:ext uri="{FF2B5EF4-FFF2-40B4-BE49-F238E27FC236}">
                <a16:creationId xmlns:a16="http://schemas.microsoft.com/office/drawing/2014/main" id="{5A3FA401-4AD6-47BF-AB0F-75585BD11E3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007" y="2000160"/>
            <a:ext cx="6815161" cy="3939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6615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8249-F95B-4BD8-9DAC-F39FE8F6E098}"/>
              </a:ext>
            </a:extLst>
          </p:cNvPr>
          <p:cNvSpPr txBox="1">
            <a:spLocks/>
          </p:cNvSpPr>
          <p:nvPr/>
        </p:nvSpPr>
        <p:spPr>
          <a:xfrm>
            <a:off x="19949" y="138781"/>
            <a:ext cx="9434444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Cluster Visualization in Choropleth Map</a:t>
            </a:r>
            <a:endParaRPr lang="en-AU" dirty="0"/>
          </a:p>
        </p:txBody>
      </p:sp>
      <p:pic>
        <p:nvPicPr>
          <p:cNvPr id="3" name="Picture 2" descr="C:\Users\d800642\AppData\Local\Microsoft\Windows\INetCache\Content.MSO\58DEFE28.tmp">
            <a:extLst>
              <a:ext uri="{FF2B5EF4-FFF2-40B4-BE49-F238E27FC236}">
                <a16:creationId xmlns:a16="http://schemas.microsoft.com/office/drawing/2014/main" id="{181EB025-68B9-45F9-8EF4-7D3DA303721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0" b="11430"/>
          <a:stretch/>
        </p:blipFill>
        <p:spPr bwMode="auto">
          <a:xfrm>
            <a:off x="4597167" y="663398"/>
            <a:ext cx="7658403" cy="53179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D7C884-8DA3-4F97-A67C-C6ED055DFF34}"/>
              </a:ext>
            </a:extLst>
          </p:cNvPr>
          <p:cNvSpPr txBox="1"/>
          <p:nvPr/>
        </p:nvSpPr>
        <p:spPr>
          <a:xfrm>
            <a:off x="94838" y="1188016"/>
            <a:ext cx="4642333" cy="2774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000" dirty="0"/>
              <a:t>Categorical choropleth generated through Geopandas library shows different clusters on the Grater London ward map.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000" dirty="0"/>
              <a:t>Outer fringes are low-density/low-growth, which is typical characteristic of most of the metropolitan areas.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4D3A5D-3554-4986-B1A7-C14D4A84D69A}"/>
              </a:ext>
            </a:extLst>
          </p:cNvPr>
          <p:cNvSpPr/>
          <p:nvPr/>
        </p:nvSpPr>
        <p:spPr>
          <a:xfrm>
            <a:off x="5293453" y="5696125"/>
            <a:ext cx="1812022" cy="285225"/>
          </a:xfrm>
          <a:prstGeom prst="rect">
            <a:avLst/>
          </a:prstGeom>
          <a:solidFill>
            <a:srgbClr val="DF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9560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5DEF-F317-4588-98B1-30780D67225C}"/>
              </a:ext>
            </a:extLst>
          </p:cNvPr>
          <p:cNvSpPr txBox="1">
            <a:spLocks/>
          </p:cNvSpPr>
          <p:nvPr/>
        </p:nvSpPr>
        <p:spPr>
          <a:xfrm>
            <a:off x="19949" y="138781"/>
            <a:ext cx="652346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Results  and 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8BCFB-68F4-4DB3-95B6-3202B42E8DD7}"/>
              </a:ext>
            </a:extLst>
          </p:cNvPr>
          <p:cNvPicPr/>
          <p:nvPr/>
        </p:nvPicPr>
        <p:blipFill rotWithShape="1">
          <a:blip r:embed="rId2"/>
          <a:srcRect r="14469"/>
          <a:stretch/>
        </p:blipFill>
        <p:spPr bwMode="auto">
          <a:xfrm>
            <a:off x="5380031" y="1042239"/>
            <a:ext cx="6599555" cy="3129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6C8D29-7E7D-4666-AF4F-C415788B2DCA}"/>
              </a:ext>
            </a:extLst>
          </p:cNvPr>
          <p:cNvSpPr txBox="1"/>
          <p:nvPr/>
        </p:nvSpPr>
        <p:spPr>
          <a:xfrm>
            <a:off x="19949" y="877623"/>
            <a:ext cx="5223170" cy="413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</a:pPr>
            <a:r>
              <a:rPr lang="en-AU" sz="2000" dirty="0"/>
              <a:t>Below is the logic to further filter out the wards: </a:t>
            </a:r>
          </a:p>
          <a:p>
            <a:pPr marL="342900" indent="-3429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000" dirty="0"/>
              <a:t>Cluster 1, 2 and 3, named Average, High-growth and High-density wards are most suitable for the purpose. 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000" dirty="0"/>
              <a:t>Within those clusters, wards positioned above the mean value of respective population features are considered. 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000" dirty="0"/>
              <a:t>Then only suburbs those having medical centre count below the 25th percentile is selected.</a:t>
            </a:r>
          </a:p>
        </p:txBody>
      </p:sp>
    </p:spTree>
    <p:extLst>
      <p:ext uri="{BB962C8B-B14F-4D97-AF65-F5344CB8AC3E}">
        <p14:creationId xmlns:p14="http://schemas.microsoft.com/office/powerpoint/2010/main" val="3486675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886BC8-9D36-41A3-B593-6DD11A9C42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47654" y="197504"/>
            <a:ext cx="8848437" cy="5756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DB9FB8-F2CC-4584-A3E2-931C760C4ACC}"/>
              </a:ext>
            </a:extLst>
          </p:cNvPr>
          <p:cNvPicPr/>
          <p:nvPr/>
        </p:nvPicPr>
        <p:blipFill rotWithShape="1">
          <a:blip r:embed="rId3"/>
          <a:srcRect l="4419" t="14106" r="3648" b="2789"/>
          <a:stretch/>
        </p:blipFill>
        <p:spPr bwMode="auto">
          <a:xfrm>
            <a:off x="1997565" y="4021397"/>
            <a:ext cx="3227705" cy="1852930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53E7A87-7CE9-479E-9D11-2A8A31433306}"/>
              </a:ext>
            </a:extLst>
          </p:cNvPr>
          <p:cNvSpPr txBox="1">
            <a:spLocks/>
          </p:cNvSpPr>
          <p:nvPr/>
        </p:nvSpPr>
        <p:spPr>
          <a:xfrm>
            <a:off x="19949" y="138781"/>
            <a:ext cx="304203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Results  and 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ED388-87DE-487C-81B6-99215CE3FED8}"/>
              </a:ext>
            </a:extLst>
          </p:cNvPr>
          <p:cNvSpPr txBox="1"/>
          <p:nvPr/>
        </p:nvSpPr>
        <p:spPr>
          <a:xfrm>
            <a:off x="19949" y="1297072"/>
            <a:ext cx="3227705" cy="2774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000" dirty="0"/>
              <a:t>Foursquare API is again utilized to fetch medical centre details for those 10 suitable wards. </a:t>
            </a:r>
          </a:p>
          <a:p>
            <a:pPr marL="342900" indent="-3429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000" dirty="0"/>
              <a:t>Folium map shows those centres as markers on the map.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3C45AA-792A-454F-949C-ADD7A7AA89B6}"/>
              </a:ext>
            </a:extLst>
          </p:cNvPr>
          <p:cNvSpPr/>
          <p:nvPr/>
        </p:nvSpPr>
        <p:spPr>
          <a:xfrm>
            <a:off x="8883941" y="1937857"/>
            <a:ext cx="587230" cy="385893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005B9CCC-2491-48A0-8D2A-9646A1632DBF}"/>
              </a:ext>
            </a:extLst>
          </p:cNvPr>
          <p:cNvCxnSpPr>
            <a:stCxn id="7" idx="2"/>
            <a:endCxn id="3" idx="3"/>
          </p:cNvCxnSpPr>
          <p:nvPr/>
        </p:nvCxnSpPr>
        <p:spPr>
          <a:xfrm rot="5400000">
            <a:off x="5889357" y="1659663"/>
            <a:ext cx="2624112" cy="3952286"/>
          </a:xfrm>
          <a:prstGeom prst="curvedConnector2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588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E0C179-9CCD-4E1F-860F-2E5166EEB7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01116" y="101600"/>
            <a:ext cx="8061576" cy="49381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FAB49D-B926-43AB-BA3F-F4138BCBC0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314" y="112164"/>
            <a:ext cx="2148378" cy="264950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F8DB1DA-20C3-4B1A-BC86-97F853787115}"/>
              </a:ext>
            </a:extLst>
          </p:cNvPr>
          <p:cNvSpPr txBox="1">
            <a:spLocks/>
          </p:cNvSpPr>
          <p:nvPr/>
        </p:nvSpPr>
        <p:spPr>
          <a:xfrm>
            <a:off x="19949" y="138781"/>
            <a:ext cx="38725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Results  and 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809F2-BF88-41A7-B953-EBCFDA437775}"/>
              </a:ext>
            </a:extLst>
          </p:cNvPr>
          <p:cNvSpPr txBox="1"/>
          <p:nvPr/>
        </p:nvSpPr>
        <p:spPr>
          <a:xfrm>
            <a:off x="19949" y="1297072"/>
            <a:ext cx="3872543" cy="4508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000" dirty="0"/>
              <a:t>Example ward:  </a:t>
            </a:r>
          </a:p>
          <a:p>
            <a:pPr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</a:pPr>
            <a:r>
              <a:rPr lang="en-AU" sz="2000" dirty="0"/>
              <a:t>     Bromley,  Tower Hamlets</a:t>
            </a:r>
          </a:p>
          <a:p>
            <a:pPr marL="342900" indent="-3429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000" dirty="0"/>
              <a:t>Unshaded area is the ward boundary.  Markers on the map shows locations of the existing medical centres. </a:t>
            </a:r>
          </a:p>
          <a:p>
            <a:pPr marL="342900" indent="-3429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000" dirty="0"/>
              <a:t>Encircled on the map is a possible area for a new medical centre, purely based on the unavailability of any existing centres in the close vicinity.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60AC22-0D75-4CEC-A96A-A46761E7F6E0}"/>
              </a:ext>
            </a:extLst>
          </p:cNvPr>
          <p:cNvSpPr/>
          <p:nvPr/>
        </p:nvSpPr>
        <p:spPr>
          <a:xfrm>
            <a:off x="6964005" y="3016292"/>
            <a:ext cx="1265596" cy="1194981"/>
          </a:xfrm>
          <a:prstGeom prst="ellipse">
            <a:avLst/>
          </a:prstGeom>
          <a:solidFill>
            <a:srgbClr val="7030A0">
              <a:alpha val="26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AU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3FDA0C1-10DC-462C-ACD8-B115AB8A7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5473" y="3904501"/>
            <a:ext cx="1383030" cy="452755"/>
          </a:xfrm>
          <a:prstGeom prst="rect">
            <a:avLst/>
          </a:prstGeom>
          <a:solidFill>
            <a:srgbClr val="7030A0">
              <a:alpha val="22000"/>
            </a:srgbClr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1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Possible location for a medical centre</a:t>
            </a:r>
            <a:endParaRPr lang="en-AU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2A7DE1-FFE3-4FEC-8B98-D4883D1CE863}"/>
              </a:ext>
            </a:extLst>
          </p:cNvPr>
          <p:cNvCxnSpPr>
            <a:cxnSpLocks/>
            <a:stCxn id="7" idx="1"/>
            <a:endCxn id="6" idx="6"/>
          </p:cNvCxnSpPr>
          <p:nvPr/>
        </p:nvCxnSpPr>
        <p:spPr>
          <a:xfrm flipH="1" flipV="1">
            <a:off x="8229601" y="3613783"/>
            <a:ext cx="1375872" cy="5170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82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6163-6D0D-481A-8C13-557AC20ECD15}"/>
              </a:ext>
            </a:extLst>
          </p:cNvPr>
          <p:cNvSpPr txBox="1">
            <a:spLocks/>
          </p:cNvSpPr>
          <p:nvPr/>
        </p:nvSpPr>
        <p:spPr>
          <a:xfrm>
            <a:off x="19949" y="138781"/>
            <a:ext cx="652346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3AAD70-54F9-4E84-BDD6-25ACC09BD76A}"/>
              </a:ext>
            </a:extLst>
          </p:cNvPr>
          <p:cNvSpPr txBox="1"/>
          <p:nvPr/>
        </p:nvSpPr>
        <p:spPr>
          <a:xfrm>
            <a:off x="19949" y="1120904"/>
            <a:ext cx="11893030" cy="4267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000" dirty="0"/>
              <a:t>In this study, 625 local wards in Greater London area are analysed to figure out suitable neighbourhoods for positioning a new medical centre. 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000" dirty="0"/>
              <a:t>After looking at descriptive statistics for each population-related features, these wards are segmented into 4 different clusters using K-means clustering algorithm. 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000" dirty="0"/>
              <a:t>4 clusters demonstrate characteristics similar to high density, high growth, low density/growth and average suburb profiles. 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000" dirty="0"/>
              <a:t>By further filtering of the local wards based on existing medical centre count , 10 wards are identified as suitable in Greater London area. 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000" dirty="0"/>
              <a:t>Folium and Geopandas libraries in Python are used to generate choropleth maps and then used markers to show the medical centres on the map.</a:t>
            </a:r>
          </a:p>
        </p:txBody>
      </p:sp>
    </p:spTree>
    <p:extLst>
      <p:ext uri="{BB962C8B-B14F-4D97-AF65-F5344CB8AC3E}">
        <p14:creationId xmlns:p14="http://schemas.microsoft.com/office/powerpoint/2010/main" val="2058819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3223D-A958-4177-B00D-E5D97341A3C7}"/>
              </a:ext>
            </a:extLst>
          </p:cNvPr>
          <p:cNvSpPr txBox="1">
            <a:spLocks/>
          </p:cNvSpPr>
          <p:nvPr/>
        </p:nvSpPr>
        <p:spPr>
          <a:xfrm>
            <a:off x="19949" y="138781"/>
            <a:ext cx="652346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D34FB-3525-45FF-8B83-CBD2B4321863}"/>
              </a:ext>
            </a:extLst>
          </p:cNvPr>
          <p:cNvSpPr txBox="1"/>
          <p:nvPr/>
        </p:nvSpPr>
        <p:spPr>
          <a:xfrm>
            <a:off x="94838" y="1188016"/>
            <a:ext cx="8982050" cy="2420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000" dirty="0"/>
              <a:t>London Datastore, (</a:t>
            </a:r>
            <a:r>
              <a:rPr lang="en-AU" sz="2000" dirty="0">
                <a:hlinkClick r:id="rId2"/>
              </a:rPr>
              <a:t>https://data.london.gov.uk/</a:t>
            </a:r>
            <a:r>
              <a:rPr lang="en-AU" sz="2000" dirty="0"/>
              <a:t>) 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000" dirty="0"/>
              <a:t>Foursquare API, (</a:t>
            </a:r>
            <a:r>
              <a:rPr lang="en-AU" sz="2000" dirty="0">
                <a:hlinkClick r:id="rId3"/>
              </a:rPr>
              <a:t>https://developer.foursquare.com/</a:t>
            </a:r>
            <a:r>
              <a:rPr lang="en-AU" sz="2000" dirty="0"/>
              <a:t>) 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000" dirty="0"/>
              <a:t>Geopandas Library, (</a:t>
            </a:r>
            <a:r>
              <a:rPr lang="en-AU" sz="2000" dirty="0">
                <a:hlinkClick r:id="rId4"/>
              </a:rPr>
              <a:t>https://geopandas.org/mapping.html</a:t>
            </a:r>
            <a:r>
              <a:rPr lang="en-AU" sz="2000" dirty="0"/>
              <a:t>) 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000" dirty="0"/>
              <a:t>Folium Library, (</a:t>
            </a:r>
            <a:r>
              <a:rPr lang="en-AU" sz="2000" dirty="0">
                <a:hlinkClick r:id="rId5"/>
              </a:rPr>
              <a:t>https://python-visualization.github.io/folium/modules.html</a:t>
            </a:r>
            <a:r>
              <a:rPr lang="en-AU" sz="2000" dirty="0"/>
              <a:t>) 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000" dirty="0">
                <a:hlinkClick r:id="rId6"/>
              </a:rPr>
              <a:t>https://towardsdatascience.com/</a:t>
            </a:r>
            <a:r>
              <a:rPr lang="en-AU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3901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70">
            <a:extLst>
              <a:ext uri="{FF2B5EF4-FFF2-40B4-BE49-F238E27FC236}">
                <a16:creationId xmlns:a16="http://schemas.microsoft.com/office/drawing/2014/main" id="{E62F3B89-BAFE-4E06-B919-42B4E80B7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72">
            <a:extLst>
              <a:ext uri="{FF2B5EF4-FFF2-40B4-BE49-F238E27FC236}">
                <a16:creationId xmlns:a16="http://schemas.microsoft.com/office/drawing/2014/main" id="{091BD5E2-496D-49A4-86BA-AE2A6D156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cxnSp>
        <p:nvCxnSpPr>
          <p:cNvPr id="1039" name="Straight Connector 74">
            <a:extLst>
              <a:ext uri="{FF2B5EF4-FFF2-40B4-BE49-F238E27FC236}">
                <a16:creationId xmlns:a16="http://schemas.microsoft.com/office/drawing/2014/main" id="{7A7E563D-EB65-4E42-AA76-955E1D2FA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4161901"/>
            <a:ext cx="32704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6A47A3-ACB3-45D0-9C60-0970B437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2081834"/>
            <a:ext cx="3271789" cy="2086733"/>
          </a:xfrm>
        </p:spPr>
        <p:txBody>
          <a:bodyPr anchor="b">
            <a:normAutofit/>
          </a:bodyPr>
          <a:lstStyle/>
          <a:p>
            <a:r>
              <a:rPr lang="en-AU" sz="3000" dirty="0"/>
              <a:t>Introduction</a:t>
            </a:r>
          </a:p>
        </p:txBody>
      </p:sp>
      <p:pic>
        <p:nvPicPr>
          <p:cNvPr id="1026" name="Picture 2" descr="How To Find The Best Medical Centre In Your Area - The Med ...">
            <a:extLst>
              <a:ext uri="{FF2B5EF4-FFF2-40B4-BE49-F238E27FC236}">
                <a16:creationId xmlns:a16="http://schemas.microsoft.com/office/drawing/2014/main" id="{D4A09E6E-B043-49A0-A43D-17C5D0FEE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716" y="148060"/>
            <a:ext cx="7234562" cy="22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B622C15-7961-40B9-8450-A53D6897016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633" y="131686"/>
            <a:ext cx="4599709" cy="349134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AD96B-D9B6-4376-BAB2-3A476E2DF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4566885"/>
            <a:ext cx="6706984" cy="1221515"/>
          </a:xfrm>
        </p:spPr>
        <p:txBody>
          <a:bodyPr>
            <a:normAutofit/>
          </a:bodyPr>
          <a:lstStyle/>
          <a:p>
            <a:r>
              <a:rPr lang="en-AU" dirty="0"/>
              <a:t>The purpose of this study is to figure out suitable locations out of 625 local wards in Greater London area. </a:t>
            </a:r>
          </a:p>
          <a:p>
            <a:endParaRPr lang="en-AU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A98A1F10-DBC5-458F-A290-F8A66387B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ADD7D3E-7196-4C5F-B311-F75C99DC8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BEF095C-EC6F-4624-9DC3-402000A4F466}"/>
              </a:ext>
            </a:extLst>
          </p:cNvPr>
          <p:cNvSpPr txBox="1"/>
          <p:nvPr/>
        </p:nvSpPr>
        <p:spPr>
          <a:xfrm>
            <a:off x="4632697" y="2389342"/>
            <a:ext cx="2712581" cy="3166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050" dirty="0">
                <a:solidFill>
                  <a:schemeClr val="accent6">
                    <a:lumMod val="75000"/>
                  </a:schemeClr>
                </a:solidFill>
              </a:rPr>
              <a:t>Source: </a:t>
            </a:r>
            <a:r>
              <a:rPr lang="en-AU" sz="1050" dirty="0">
                <a:solidFill>
                  <a:schemeClr val="accent6">
                    <a:lumMod val="75000"/>
                  </a:schemeClr>
                </a:solidFill>
                <a:hlinkClick r:id="rId5" tooltip="The Med Strathpine Medical Cent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Med Strathpine Medical Centre</a:t>
            </a:r>
            <a:endParaRPr lang="en-AU" sz="1050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AU" sz="105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608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4" name="Rectangle 72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5" name="Straight Connector 74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429080-75E3-438C-8258-6812D4044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827861" cy="1049235"/>
          </a:xfrm>
        </p:spPr>
        <p:txBody>
          <a:bodyPr>
            <a:normAutofit/>
          </a:bodyPr>
          <a:lstStyle/>
          <a:p>
            <a:r>
              <a:rPr lang="en-AU" dirty="0"/>
              <a:t>Data Gathering</a:t>
            </a:r>
          </a:p>
        </p:txBody>
      </p:sp>
      <p:sp>
        <p:nvSpPr>
          <p:cNvPr id="2056" name="Rectangle 76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C1EF3-90C6-4C6E-9C4B-8BDF9C82A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827860" cy="403774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Features to be used in the study:</a:t>
            </a:r>
          </a:p>
          <a:p>
            <a:pPr lvl="1">
              <a:buFont typeface="Gill Sans MT" panose="020B0502020104020203" pitchFamily="34" charset="0"/>
              <a:buChar char="–"/>
            </a:pPr>
            <a:r>
              <a:rPr lang="en-AU" dirty="0"/>
              <a:t>Population Density </a:t>
            </a:r>
          </a:p>
          <a:p>
            <a:pPr lvl="1">
              <a:buFont typeface="Gill Sans MT" panose="020B0502020104020203" pitchFamily="34" charset="0"/>
              <a:buChar char="–"/>
            </a:pPr>
            <a:r>
              <a:rPr lang="en-AU" dirty="0"/>
              <a:t>Population Growth Coefficient</a:t>
            </a:r>
          </a:p>
          <a:p>
            <a:pPr lvl="1">
              <a:buFont typeface="Gill Sans MT" panose="020B0502020104020203" pitchFamily="34" charset="0"/>
              <a:buChar char="–"/>
            </a:pPr>
            <a:r>
              <a:rPr lang="en-AU" dirty="0"/>
              <a:t>% of old adult (65+ years) </a:t>
            </a:r>
          </a:p>
          <a:p>
            <a:pPr lvl="1">
              <a:buFont typeface="Gill Sans MT" panose="020B0502020104020203" pitchFamily="34" charset="0"/>
              <a:buChar char="–"/>
            </a:pPr>
            <a:r>
              <a:rPr lang="en-AU" dirty="0"/>
              <a:t>% of children (0 – 15 years)</a:t>
            </a:r>
          </a:p>
          <a:p>
            <a:pPr lvl="1">
              <a:buFont typeface="Gill Sans MT" panose="020B0502020104020203" pitchFamily="34" charset="0"/>
              <a:buChar char="–"/>
            </a:pPr>
            <a:r>
              <a:rPr lang="en-AU" dirty="0"/>
              <a:t>Existing medical centre count</a:t>
            </a:r>
          </a:p>
          <a:p>
            <a:pPr marL="228600" lvl="1">
              <a:spcBef>
                <a:spcPts val="1000"/>
              </a:spcBef>
            </a:pPr>
            <a:r>
              <a:rPr lang="en-AU" sz="2000" dirty="0"/>
              <a:t>Source of Data</a:t>
            </a:r>
          </a:p>
          <a:p>
            <a:pPr lvl="1">
              <a:buFont typeface="Gill Sans MT" panose="020B0502020104020203" pitchFamily="34" charset="0"/>
              <a:buChar char="–"/>
            </a:pPr>
            <a:r>
              <a:rPr lang="en-AU" dirty="0"/>
              <a:t>London Datastore,</a:t>
            </a:r>
          </a:p>
          <a:p>
            <a:pPr lvl="1">
              <a:buFont typeface="Gill Sans MT" panose="020B0502020104020203" pitchFamily="34" charset="0"/>
              <a:buChar char="–"/>
            </a:pPr>
            <a:endParaRPr lang="en-AU" dirty="0"/>
          </a:p>
          <a:p>
            <a:pPr lvl="1">
              <a:buFont typeface="Gill Sans MT" panose="020B0502020104020203" pitchFamily="34" charset="0"/>
              <a:buChar char="–"/>
            </a:pPr>
            <a:r>
              <a:rPr lang="en-AU" dirty="0"/>
              <a:t>Foursquare API</a:t>
            </a:r>
          </a:p>
        </p:txBody>
      </p:sp>
      <p:pic>
        <p:nvPicPr>
          <p:cNvPr id="2052" name="Picture 4" descr="London Datastore turns 9 today - Smart London - Medium">
            <a:extLst>
              <a:ext uri="{FF2B5EF4-FFF2-40B4-BE49-F238E27FC236}">
                <a16:creationId xmlns:a16="http://schemas.microsoft.com/office/drawing/2014/main" id="{36E3ED6F-271F-4CCD-BF0C-A08C8D4F1C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331978" y="47206"/>
            <a:ext cx="4721476" cy="207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78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58" name="Straight Connector 80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6" descr="Foursquare Launches Places API for Start-Ups | ProgrammableWeb">
            <a:extLst>
              <a:ext uri="{FF2B5EF4-FFF2-40B4-BE49-F238E27FC236}">
                <a16:creationId xmlns:a16="http://schemas.microsoft.com/office/drawing/2014/main" id="{8AE7C77F-1FF1-43EF-894A-DF185CC27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976" y="2290376"/>
            <a:ext cx="4721477" cy="211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21C71B-9E3F-4F2C-A566-5884240FAF31}"/>
              </a:ext>
            </a:extLst>
          </p:cNvPr>
          <p:cNvSpPr txBox="1"/>
          <p:nvPr/>
        </p:nvSpPr>
        <p:spPr>
          <a:xfrm>
            <a:off x="4030698" y="4728012"/>
            <a:ext cx="7400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u="sng" dirty="0">
                <a:hlinkClick r:id="rId5"/>
              </a:rPr>
              <a:t>https://data.london.gov.uk/dataset/land-area-and-population-density-ward-and-borough</a:t>
            </a:r>
            <a:endParaRPr lang="en-AU" sz="1600" u="sng" dirty="0"/>
          </a:p>
          <a:p>
            <a:r>
              <a:rPr lang="en-AU" sz="1600" u="sng" dirty="0">
                <a:hlinkClick r:id="rId6"/>
              </a:rPr>
              <a:t>https://data.london.gov.uk/dataset/ward-profiles-and-atlas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772660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8C72C-0D27-4800-8351-A35FC3A3DAE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69913"/>
            <a:ext cx="4057650" cy="1049337"/>
          </a:xfrm>
        </p:spPr>
        <p:txBody>
          <a:bodyPr>
            <a:normAutofit fontScale="90000"/>
          </a:bodyPr>
          <a:lstStyle/>
          <a:p>
            <a:r>
              <a:rPr lang="en-AU" dirty="0"/>
              <a:t>Data Cleaning and manipulation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0F8DA2-47F5-4FC7-B4E0-A5408D7D61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78063"/>
            <a:ext cx="4057650" cy="3709987"/>
          </a:xfrm>
        </p:spPr>
        <p:txBody>
          <a:bodyPr>
            <a:normAutofit/>
          </a:bodyPr>
          <a:lstStyle/>
          <a:p>
            <a:r>
              <a:rPr lang="en-AU" dirty="0"/>
              <a:t>Final data frame containing all the features is generated through the data process flow illustrate in here.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89C4E4C-75E9-4A4A-B692-9D5089F0F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673" y="14239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930D975-B589-4863-A17B-FEC3BC79DA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510608"/>
              </p:ext>
            </p:extLst>
          </p:nvPr>
        </p:nvGraphicFramePr>
        <p:xfrm>
          <a:off x="4273077" y="1094678"/>
          <a:ext cx="7784700" cy="4819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Visio" r:id="rId3" imgW="10334625" imgH="6410325" progId="Visio.Drawing.15">
                  <p:embed/>
                </p:oleObj>
              </mc:Choice>
              <mc:Fallback>
                <p:oleObj name="Visio" r:id="rId3" imgW="10334625" imgH="641032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3077" y="1094678"/>
                        <a:ext cx="7784700" cy="481964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6553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DF5B5-BA96-46A7-8092-C6D8BDA102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8113"/>
            <a:ext cx="5651500" cy="1049337"/>
          </a:xfrm>
        </p:spPr>
        <p:txBody>
          <a:bodyPr>
            <a:normAutofit/>
          </a:bodyPr>
          <a:lstStyle/>
          <a:p>
            <a:r>
              <a:rPr lang="en-AU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5B3E5-72EB-4179-9314-1FE3710641B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4595" y="2065974"/>
            <a:ext cx="4171950" cy="3449637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Just over 51% of the wards have population density between 3000 and 9000.</a:t>
            </a:r>
          </a:p>
          <a:p>
            <a:r>
              <a:rPr lang="en-AU" dirty="0"/>
              <a:t>Westminster borough has one local ward with the highest population density in Greater London area, 30,000 people.</a:t>
            </a:r>
          </a:p>
          <a:p>
            <a:r>
              <a:rPr lang="en-AU" dirty="0"/>
              <a:t>Most boroughs have at least one or many wards with lower population density (&lt; 2000 peoples/ward).</a:t>
            </a:r>
          </a:p>
          <a:p>
            <a:endParaRPr lang="en-AU" dirty="0"/>
          </a:p>
        </p:txBody>
      </p:sp>
      <p:pic>
        <p:nvPicPr>
          <p:cNvPr id="15" name="Picture 14" descr="C:\Users\d800642\AppData\Local\Microsoft\Windows\INetCache\Content.MSO\B738C46B.tmp">
            <a:extLst>
              <a:ext uri="{FF2B5EF4-FFF2-40B4-BE49-F238E27FC236}">
                <a16:creationId xmlns:a16="http://schemas.microsoft.com/office/drawing/2014/main" id="{CF7B1426-AED7-419A-B7D9-07F940F7D5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917" y="1485070"/>
            <a:ext cx="7064346" cy="451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C:\Users\d800642\AppData\Local\Microsoft\Windows\INetCache\Content.MSO\65BBF095.tmp">
            <a:extLst>
              <a:ext uri="{FF2B5EF4-FFF2-40B4-BE49-F238E27FC236}">
                <a16:creationId xmlns:a16="http://schemas.microsoft.com/office/drawing/2014/main" id="{359AC9FB-9B8F-4CBE-9A8B-0BD687B11D9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121" y="78424"/>
            <a:ext cx="5652770" cy="1987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6638A3-308C-485D-90DF-0D668BEE15A0}"/>
              </a:ext>
            </a:extLst>
          </p:cNvPr>
          <p:cNvSpPr txBox="1"/>
          <p:nvPr/>
        </p:nvSpPr>
        <p:spPr>
          <a:xfrm>
            <a:off x="232015" y="1225164"/>
            <a:ext cx="3632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Population Density</a:t>
            </a:r>
          </a:p>
        </p:txBody>
      </p:sp>
    </p:spTree>
    <p:extLst>
      <p:ext uri="{BB962C8B-B14F-4D97-AF65-F5344CB8AC3E}">
        <p14:creationId xmlns:p14="http://schemas.microsoft.com/office/powerpoint/2010/main" val="3117756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DF5B5-BA96-46A7-8092-C6D8BDA102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8113"/>
            <a:ext cx="5491163" cy="1049337"/>
          </a:xfrm>
        </p:spPr>
        <p:txBody>
          <a:bodyPr>
            <a:normAutofit/>
          </a:bodyPr>
          <a:lstStyle/>
          <a:p>
            <a:r>
              <a:rPr lang="en-AU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5B3E5-72EB-4179-9314-1FE3710641B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0663" y="2058699"/>
            <a:ext cx="4171950" cy="3449637"/>
          </a:xfrm>
        </p:spPr>
        <p:txBody>
          <a:bodyPr>
            <a:normAutofit/>
          </a:bodyPr>
          <a:lstStyle/>
          <a:p>
            <a:r>
              <a:rPr lang="en-AU" dirty="0"/>
              <a:t>Foursquare API has fetched 8,154 medical centres across 625 local wards.</a:t>
            </a:r>
          </a:p>
          <a:p>
            <a:r>
              <a:rPr lang="en-AU" dirty="0"/>
              <a:t>There are some areas with high count of medical centres, but they don't have higher population density, and opposite is true for some localities too.</a:t>
            </a:r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638A3-308C-485D-90DF-0D668BEE15A0}"/>
              </a:ext>
            </a:extLst>
          </p:cNvPr>
          <p:cNvSpPr txBox="1"/>
          <p:nvPr/>
        </p:nvSpPr>
        <p:spPr>
          <a:xfrm>
            <a:off x="232015" y="1225164"/>
            <a:ext cx="4029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Medical Centre Count</a:t>
            </a:r>
          </a:p>
        </p:txBody>
      </p:sp>
      <p:pic>
        <p:nvPicPr>
          <p:cNvPr id="12" name="Picture 11" descr="C:\Users\d800642\AppData\Local\Microsoft\Windows\INetCache\Content.MSO\56EFC429.tmp">
            <a:extLst>
              <a:ext uri="{FF2B5EF4-FFF2-40B4-BE49-F238E27FC236}">
                <a16:creationId xmlns:a16="http://schemas.microsoft.com/office/drawing/2014/main" id="{81D4A873-DCF7-4B1A-B6E1-7C2E0304D0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619" y="1767994"/>
            <a:ext cx="7594098" cy="430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C:\Users\d800642\AppData\Local\Microsoft\Windows\INetCache\Content.MSO\7F5808DB.tmp">
            <a:extLst>
              <a:ext uri="{FF2B5EF4-FFF2-40B4-BE49-F238E27FC236}">
                <a16:creationId xmlns:a16="http://schemas.microsoft.com/office/drawing/2014/main" id="{23238BF0-65BD-4D06-B681-8D87137D56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349" y="84501"/>
            <a:ext cx="6310806" cy="21294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359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DF5B5-BA96-46A7-8092-C6D8BDA102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8113"/>
            <a:ext cx="6456363" cy="1049337"/>
          </a:xfrm>
        </p:spPr>
        <p:txBody>
          <a:bodyPr>
            <a:normAutofit/>
          </a:bodyPr>
          <a:lstStyle/>
          <a:p>
            <a:r>
              <a:rPr lang="en-AU" dirty="0"/>
              <a:t>Exploratory data 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5B3E5-72EB-4179-9314-1FE3710641B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049463"/>
            <a:ext cx="4171950" cy="3449637"/>
          </a:xfrm>
        </p:spPr>
        <p:txBody>
          <a:bodyPr>
            <a:normAutofit/>
          </a:bodyPr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638A3-308C-485D-90DF-0D668BEE15A0}"/>
              </a:ext>
            </a:extLst>
          </p:cNvPr>
          <p:cNvSpPr txBox="1"/>
          <p:nvPr/>
        </p:nvSpPr>
        <p:spPr>
          <a:xfrm>
            <a:off x="232015" y="1225164"/>
            <a:ext cx="4029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Growth Coefficient</a:t>
            </a:r>
          </a:p>
        </p:txBody>
      </p:sp>
      <p:pic>
        <p:nvPicPr>
          <p:cNvPr id="7" name="Picture 6" descr="C:\Users\d800642\AppData\Local\Microsoft\Windows\INetCache\Content.MSO\514DF2A1.tmp">
            <a:extLst>
              <a:ext uri="{FF2B5EF4-FFF2-40B4-BE49-F238E27FC236}">
                <a16:creationId xmlns:a16="http://schemas.microsoft.com/office/drawing/2014/main" id="{F2E31E29-4E31-45A3-9DA7-DCFF2EF4BF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708" y="2172749"/>
            <a:ext cx="6755277" cy="274420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6DEC7F-289E-4368-8F8E-8DFCA6A1CA9E}"/>
              </a:ext>
            </a:extLst>
          </p:cNvPr>
          <p:cNvSpPr txBox="1">
            <a:spLocks/>
          </p:cNvSpPr>
          <p:nvPr/>
        </p:nvSpPr>
        <p:spPr>
          <a:xfrm>
            <a:off x="384415" y="2201377"/>
            <a:ext cx="4898518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Population growth coefficient is calculated using the linear regression model on our population figures for 50-years, GLA 2016-based population projections (housing-led model) for all 625 wards. </a:t>
            </a:r>
          </a:p>
          <a:p>
            <a:r>
              <a:rPr lang="en-AU" dirty="0"/>
              <a:t>Most of the wards have population growth at the lower end of the spectrum. </a:t>
            </a:r>
          </a:p>
          <a:p>
            <a:r>
              <a:rPr lang="en-AU" dirty="0"/>
              <a:t>There are some suburbs with negative growth coefficient.</a:t>
            </a:r>
          </a:p>
        </p:txBody>
      </p:sp>
    </p:spTree>
    <p:extLst>
      <p:ext uri="{BB962C8B-B14F-4D97-AF65-F5344CB8AC3E}">
        <p14:creationId xmlns:p14="http://schemas.microsoft.com/office/powerpoint/2010/main" val="1252196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DF5B5-BA96-46A7-8092-C6D8BDA102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8113"/>
            <a:ext cx="6075363" cy="1049337"/>
          </a:xfrm>
        </p:spPr>
        <p:txBody>
          <a:bodyPr>
            <a:normAutofit/>
          </a:bodyPr>
          <a:lstStyle/>
          <a:p>
            <a:r>
              <a:rPr lang="en-AU" dirty="0"/>
              <a:t>Exploratory data 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5B3E5-72EB-4179-9314-1FE3710641B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049463"/>
            <a:ext cx="4171950" cy="3449637"/>
          </a:xfrm>
        </p:spPr>
        <p:txBody>
          <a:bodyPr>
            <a:normAutofit/>
          </a:bodyPr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638A3-308C-485D-90DF-0D668BEE15A0}"/>
              </a:ext>
            </a:extLst>
          </p:cNvPr>
          <p:cNvSpPr txBox="1"/>
          <p:nvPr/>
        </p:nvSpPr>
        <p:spPr>
          <a:xfrm>
            <a:off x="232014" y="1225164"/>
            <a:ext cx="11512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Percentage of all children (0-15 years) and older people (65+ years)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6DEC7F-289E-4368-8F8E-8DFCA6A1CA9E}"/>
              </a:ext>
            </a:extLst>
          </p:cNvPr>
          <p:cNvSpPr txBox="1">
            <a:spLocks/>
          </p:cNvSpPr>
          <p:nvPr/>
        </p:nvSpPr>
        <p:spPr>
          <a:xfrm>
            <a:off x="384415" y="2201377"/>
            <a:ext cx="4898518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As can be seen from the figures, most of the wards have children percentage range from 17% to 22% and older people percentage between 5.75% - 14%. </a:t>
            </a:r>
          </a:p>
          <a:p>
            <a:endParaRPr lang="en-AU" dirty="0"/>
          </a:p>
        </p:txBody>
      </p:sp>
      <p:pic>
        <p:nvPicPr>
          <p:cNvPr id="8" name="Picture 7" descr="C:\Users\d800642\AppData\Local\Microsoft\Windows\INetCache\Content.MSO\39F86E57.tmp">
            <a:extLst>
              <a:ext uri="{FF2B5EF4-FFF2-40B4-BE49-F238E27FC236}">
                <a16:creationId xmlns:a16="http://schemas.microsoft.com/office/drawing/2014/main" id="{2BE5BE1B-7C01-4D0F-8C5C-6A6B3E97A4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300" y="1942771"/>
            <a:ext cx="5948680" cy="4163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49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C6044DC5-80F7-439C-AC5B-D9E9FDDABD08}"/>
              </a:ext>
            </a:extLst>
          </p:cNvPr>
          <p:cNvSpPr txBox="1"/>
          <p:nvPr/>
        </p:nvSpPr>
        <p:spPr>
          <a:xfrm>
            <a:off x="19646" y="663398"/>
            <a:ext cx="82267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Correlation between Population features and existing medical centre count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2CA6DCB-F190-4883-9A6F-412E1BB93A92}"/>
              </a:ext>
            </a:extLst>
          </p:cNvPr>
          <p:cNvSpPr txBox="1">
            <a:spLocks/>
          </p:cNvSpPr>
          <p:nvPr/>
        </p:nvSpPr>
        <p:spPr>
          <a:xfrm>
            <a:off x="19950" y="138781"/>
            <a:ext cx="6076050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AU"/>
              <a:t>Exploratory data  analysis</a:t>
            </a:r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6DDAAC-3099-446F-96D4-CA496AC17F79}"/>
              </a:ext>
            </a:extLst>
          </p:cNvPr>
          <p:cNvSpPr/>
          <p:nvPr/>
        </p:nvSpPr>
        <p:spPr>
          <a:xfrm>
            <a:off x="5243119" y="1493240"/>
            <a:ext cx="679509" cy="587230"/>
          </a:xfrm>
          <a:prstGeom prst="rect">
            <a:avLst/>
          </a:prstGeom>
          <a:solidFill>
            <a:srgbClr val="EBE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C:\Users\d800642\AppData\Local\Microsoft\Windows\INetCache\Content.MSO\80C9817D.tmp">
            <a:extLst>
              <a:ext uri="{FF2B5EF4-FFF2-40B4-BE49-F238E27FC236}">
                <a16:creationId xmlns:a16="http://schemas.microsoft.com/office/drawing/2014/main" id="{9BAC13AE-5F14-4757-9D75-D6A0F99B90D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6826" y="1360402"/>
            <a:ext cx="6739726" cy="4209887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7D6B94-09A0-4C25-AC81-C7FA59262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71" y="4435917"/>
            <a:ext cx="4938131" cy="148038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52D3E3-0F55-429B-B675-FF38BD3A443F}"/>
              </a:ext>
            </a:extLst>
          </p:cNvPr>
          <p:cNvSpPr txBox="1">
            <a:spLocks/>
          </p:cNvSpPr>
          <p:nvPr/>
        </p:nvSpPr>
        <p:spPr>
          <a:xfrm>
            <a:off x="213977" y="2145521"/>
            <a:ext cx="4898518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Interestingly, none of the features show significant correlation to medical centre count. </a:t>
            </a:r>
          </a:p>
          <a:p>
            <a:r>
              <a:rPr lang="en-AU" dirty="0"/>
              <a:t>In fact, children and adult population % have negative correlation coefficients. 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594253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903</Words>
  <Application>Microsoft Office PowerPoint</Application>
  <PresentationFormat>Widescreen</PresentationFormat>
  <Paragraphs>88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Gill Sans MT</vt:lpstr>
      <vt:lpstr>Gallery</vt:lpstr>
      <vt:lpstr>Visio</vt:lpstr>
      <vt:lpstr>Location Analysis for Positioning  Medical Practice  Greater London Area </vt:lpstr>
      <vt:lpstr>Introduction</vt:lpstr>
      <vt:lpstr>Data Gathering</vt:lpstr>
      <vt:lpstr>Data Cleaning and manipulation</vt:lpstr>
      <vt:lpstr>Exploratory data analysis</vt:lpstr>
      <vt:lpstr>Exploratory data analysis</vt:lpstr>
      <vt:lpstr>Exploratory data  analysis</vt:lpstr>
      <vt:lpstr>Exploratory data 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Location Analysis for Positioning  Medical Practice  Greater London Area </dc:title>
  <dc:creator>Pannipiti Arachchige, Asanka</dc:creator>
  <cp:lastModifiedBy>Pannipiti Arachchige, Asanka</cp:lastModifiedBy>
  <cp:revision>14</cp:revision>
  <dcterms:created xsi:type="dcterms:W3CDTF">2020-04-26T11:11:38Z</dcterms:created>
  <dcterms:modified xsi:type="dcterms:W3CDTF">2020-04-27T02:01:44Z</dcterms:modified>
</cp:coreProperties>
</file>